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08775" cy="9940925"/>
  <p:embeddedFontLst>
    <p:embeddedFont>
      <p:font typeface="Bad Script"/>
      <p:regular r:id="rId15"/>
    </p:embeddedFont>
    <p:embeddedFont>
      <p:font typeface="Constantia"/>
      <p:regular r:id="rId16"/>
      <p:bold r:id="rId17"/>
      <p:italic r:id="rId18"/>
      <p:boldItalic r:id="rId19"/>
    </p:embeddedFont>
    <p:embeddedFont>
      <p:font typeface="Bell M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SiCFFgYe+G5UAyyZxZKvD/8p8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llMT-regular.fntdata"/><Relationship Id="rId11" Type="http://schemas.openxmlformats.org/officeDocument/2006/relationships/slide" Target="slides/slide6.xml"/><Relationship Id="rId22" Type="http://schemas.openxmlformats.org/officeDocument/2006/relationships/font" Target="fonts/BellMT-italic.fntdata"/><Relationship Id="rId10" Type="http://schemas.openxmlformats.org/officeDocument/2006/relationships/slide" Target="slides/slide5.xml"/><Relationship Id="rId21" Type="http://schemas.openxmlformats.org/officeDocument/2006/relationships/font" Target="fonts/BellMT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BellM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adScript-regular.fntdata"/><Relationship Id="rId14" Type="http://schemas.openxmlformats.org/officeDocument/2006/relationships/slide" Target="slides/slide9.xml"/><Relationship Id="rId17" Type="http://schemas.openxmlformats.org/officeDocument/2006/relationships/font" Target="fonts/Constantia-bold.fntdata"/><Relationship Id="rId16" Type="http://schemas.openxmlformats.org/officeDocument/2006/relationships/font" Target="fonts/Constanti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nstantia-boldItalic.fntdata"/><Relationship Id="rId6" Type="http://schemas.openxmlformats.org/officeDocument/2006/relationships/slide" Target="slides/slide1.xml"/><Relationship Id="rId18" Type="http://schemas.openxmlformats.org/officeDocument/2006/relationships/font" Target="fonts/Constanti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737" y="0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5702c95bc_0_38:notes"/>
          <p:cNvSpPr/>
          <p:nvPr>
            <p:ph idx="2" type="sldImg"/>
          </p:nvPr>
        </p:nvSpPr>
        <p:spPr>
          <a:xfrm>
            <a:off x="92075" y="746125"/>
            <a:ext cx="66246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5702c95bc_0_38:notes"/>
          <p:cNvSpPr txBox="1"/>
          <p:nvPr>
            <p:ph idx="1" type="body"/>
          </p:nvPr>
        </p:nvSpPr>
        <p:spPr>
          <a:xfrm>
            <a:off x="680879" y="4721940"/>
            <a:ext cx="5447100" cy="447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15702c95bc_0_38:notes"/>
          <p:cNvSpPr txBox="1"/>
          <p:nvPr>
            <p:ph idx="12" type="sldNum"/>
          </p:nvPr>
        </p:nvSpPr>
        <p:spPr>
          <a:xfrm>
            <a:off x="3856737" y="9442154"/>
            <a:ext cx="2950500" cy="49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92075" y="746125"/>
            <a:ext cx="6624638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 txBox="1"/>
          <p:nvPr>
            <p:ph idx="12" type="sldNum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1EC"/>
            </a:gs>
            <a:gs pos="46000">
              <a:srgbClr val="B3D1EC"/>
            </a:gs>
            <a:gs pos="49000">
              <a:srgbClr val="9CC2E5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image" Target="../media/image9.jpg"/><Relationship Id="rId12" Type="http://schemas.openxmlformats.org/officeDocument/2006/relationships/image" Target="../media/image13.pn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9.jpg"/><Relationship Id="rId22" Type="http://schemas.openxmlformats.org/officeDocument/2006/relationships/image" Target="../media/image29.png"/><Relationship Id="rId10" Type="http://schemas.openxmlformats.org/officeDocument/2006/relationships/image" Target="../media/image13.png"/><Relationship Id="rId21" Type="http://schemas.openxmlformats.org/officeDocument/2006/relationships/image" Target="../media/image28.png"/><Relationship Id="rId13" Type="http://schemas.openxmlformats.org/officeDocument/2006/relationships/image" Target="../media/image20.png"/><Relationship Id="rId12" Type="http://schemas.openxmlformats.org/officeDocument/2006/relationships/hyperlink" Target="http://www.wordreference.com/" TargetMode="External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7" Type="http://schemas.openxmlformats.org/officeDocument/2006/relationships/image" Target="../media/image24.png"/><Relationship Id="rId16" Type="http://schemas.openxmlformats.org/officeDocument/2006/relationships/image" Target="../media/image21.png"/><Relationship Id="rId5" Type="http://schemas.openxmlformats.org/officeDocument/2006/relationships/image" Target="../media/image3.png"/><Relationship Id="rId19" Type="http://schemas.openxmlformats.org/officeDocument/2006/relationships/image" Target="../media/image25.png"/><Relationship Id="rId6" Type="http://schemas.openxmlformats.org/officeDocument/2006/relationships/image" Target="../media/image7.png"/><Relationship Id="rId18" Type="http://schemas.openxmlformats.org/officeDocument/2006/relationships/image" Target="../media/image27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13.png"/><Relationship Id="rId13" Type="http://schemas.openxmlformats.org/officeDocument/2006/relationships/image" Target="../media/image35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hyperlink" Target="https://www.coe.int/en/web/common-european-framework-reference-languages/level-descriptions" TargetMode="External"/><Relationship Id="rId14" Type="http://schemas.openxmlformats.org/officeDocument/2006/relationships/image" Target="../media/image34.png"/><Relationship Id="rId17" Type="http://schemas.openxmlformats.org/officeDocument/2006/relationships/hyperlink" Target="https://www.coe.int/en/web/common-european-framework-reference-languages/level-descriptions" TargetMode="External"/><Relationship Id="rId16" Type="http://schemas.openxmlformats.org/officeDocument/2006/relationships/hyperlink" Target="https://www.coe.int/en/web/common-european-framework-reference-languages/level-descriptions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8" Type="http://schemas.openxmlformats.org/officeDocument/2006/relationships/image" Target="../media/image36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wordreference.com/" TargetMode="External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hyperlink" Target="http://www.wordreference.com/" TargetMode="External"/><Relationship Id="rId11" Type="http://schemas.openxmlformats.org/officeDocument/2006/relationships/hyperlink" Target="http://www.deepl.com/translator" TargetMode="External"/><Relationship Id="rId10" Type="http://schemas.openxmlformats.org/officeDocument/2006/relationships/image" Target="../media/image13.png"/><Relationship Id="rId13" Type="http://schemas.openxmlformats.org/officeDocument/2006/relationships/hyperlink" Target="https://www.businessenglishsite.com/" TargetMode="External"/><Relationship Id="rId12" Type="http://schemas.openxmlformats.org/officeDocument/2006/relationships/hyperlink" Target="https://agendaweb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hyperlink" Target="https://www.ispeakspokespoken.com/cours-anglais/#Cours-danglais-pour-avances" TargetMode="External"/><Relationship Id="rId14" Type="http://schemas.openxmlformats.org/officeDocument/2006/relationships/hyperlink" Target="http://www.breakingnewsenglish.com/" TargetMode="External"/><Relationship Id="rId17" Type="http://schemas.openxmlformats.org/officeDocument/2006/relationships/hyperlink" Target="https://www.naturalreaders.com/online/" TargetMode="External"/><Relationship Id="rId16" Type="http://schemas.openxmlformats.org/officeDocument/2006/relationships/hyperlink" Target="https://global-exam.com/blog/fr/general-english-combien-de-temps-pour-apprendre-langlais/" TargetMode="External"/><Relationship Id="rId5" Type="http://schemas.openxmlformats.org/officeDocument/2006/relationships/image" Target="../media/image3.png"/><Relationship Id="rId19" Type="http://schemas.openxmlformats.org/officeDocument/2006/relationships/hyperlink" Target="http://www.proprofs.com/quiz-school/topic/computer" TargetMode="External"/><Relationship Id="rId6" Type="http://schemas.openxmlformats.org/officeDocument/2006/relationships/image" Target="../media/image7.png"/><Relationship Id="rId18" Type="http://schemas.openxmlformats.org/officeDocument/2006/relationships/hyperlink" Target="https://texttospeech.io/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wordreference.com/" TargetMode="External"/><Relationship Id="rId10" Type="http://schemas.openxmlformats.org/officeDocument/2006/relationships/image" Target="../media/image13.png"/><Relationship Id="rId13" Type="http://schemas.openxmlformats.org/officeDocument/2006/relationships/hyperlink" Target="https://www.youtube.com/watch?v=xn1st-yv2kI&amp;list=PLpXDfP--B5esxM6zbiNUj_Tws-uGbEVPb&amp;index=14" TargetMode="External"/><Relationship Id="rId12" Type="http://schemas.openxmlformats.org/officeDocument/2006/relationships/hyperlink" Target="https://www.youtube.com/watch?v=Asmt1ws1ogw&amp;list=PLpXDfP--B5esxM6zbiNUj_Tws-uGbEVPb&amp;index=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hyperlink" Target="https://www.youtube.com/watch?v=-ReQcfZgm9w&amp;list=PLpXDfP--B5esxM6zbiNUj_Tws-uGbEVPb&amp;index=28" TargetMode="External"/><Relationship Id="rId14" Type="http://schemas.openxmlformats.org/officeDocument/2006/relationships/hyperlink" Target="https://www.youtube.com/watch?v=t5I_c5w9rUM&amp;list=PLpXDfP--B5esxM6zbiNUj_Tws-uGbEVPb&amp;index=15" TargetMode="External"/><Relationship Id="rId17" Type="http://schemas.openxmlformats.org/officeDocument/2006/relationships/hyperlink" Target="https://www.youtube.com/playlist?list=PLpXDfP--B5esxM6zbiNUj_Tws-uGbEVPb" TargetMode="External"/><Relationship Id="rId16" Type="http://schemas.openxmlformats.org/officeDocument/2006/relationships/hyperlink" Target="https://www.youtube.com/watch?v=z3nrxcffbfI&amp;list=PLpXDfP--B5esxM6zbiNUj_Tws-uGbEVPb&amp;index=29" TargetMode="External"/><Relationship Id="rId5" Type="http://schemas.openxmlformats.org/officeDocument/2006/relationships/image" Target="../media/image3.png"/><Relationship Id="rId19" Type="http://schemas.openxmlformats.org/officeDocument/2006/relationships/hyperlink" Target="https://www.youtube.com/watch?v=AQ6yEINNZMs&amp;list=PLpXDfP--B5esLa0TC2b5e00HFX9-8zyVc" TargetMode="External"/><Relationship Id="rId6" Type="http://schemas.openxmlformats.org/officeDocument/2006/relationships/image" Target="../media/image7.png"/><Relationship Id="rId18" Type="http://schemas.openxmlformats.org/officeDocument/2006/relationships/hyperlink" Target="https://www.youtube.com/playlist?list=PLpXDfP--B5evNTAKT6qxxELb3QSP2Nz_d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22657" l="12698" r="49" t="17419"/>
          <a:stretch/>
        </p:blipFill>
        <p:spPr>
          <a:xfrm>
            <a:off x="0" y="940780"/>
            <a:ext cx="12192944" cy="59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4267230" y="5002085"/>
            <a:ext cx="54000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62C2EF"/>
                </a:solidFill>
                <a:latin typeface="Calibri"/>
                <a:ea typeface="Calibri"/>
                <a:cs typeface="Calibri"/>
                <a:sym typeface="Calibri"/>
              </a:rPr>
              <a:t>www.adrar-numerique.com</a:t>
            </a:r>
            <a:endParaRPr b="0" i="0" sz="2400" u="none" cap="none" strike="noStrike">
              <a:solidFill>
                <a:srgbClr val="62C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0" y="6480855"/>
            <a:ext cx="12198785" cy="406597"/>
            <a:chOff x="0" y="6480855"/>
            <a:chExt cx="12198785" cy="406597"/>
          </a:xfrm>
        </p:grpSpPr>
        <p:sp>
          <p:nvSpPr>
            <p:cNvPr id="92" name="Google Shape;92;p1"/>
            <p:cNvSpPr/>
            <p:nvPr/>
          </p:nvSpPr>
          <p:spPr>
            <a:xfrm>
              <a:off x="0" y="6511996"/>
              <a:ext cx="12198785" cy="360143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" name="Google Shape;93;p1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-ERN-GEN2017-1.png" id="96" name="Google Shape;96;p1"/>
            <p:cNvPicPr preferRelativeResize="0"/>
            <p:nvPr/>
          </p:nvPicPr>
          <p:blipFill rotWithShape="1">
            <a:blip r:embed="rId6">
              <a:alphaModFix/>
            </a:blip>
            <a:srcRect b="0" l="23717" r="19245" t="0"/>
            <a:stretch/>
          </p:blipFill>
          <p:spPr>
            <a:xfrm>
              <a:off x="65317" y="6529945"/>
              <a:ext cx="817649" cy="34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 b="27235" l="16801" r="16244" t="22888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99" name="Google Shape;99;p1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5581086" y="810832"/>
              <a:ext cx="415188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Suivez-nous…         www.linkedin.com/school/</a:t>
              </a:r>
              <a:r>
                <a:rPr b="1" i="0" lang="fr-FR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adrarnumerique</a:t>
              </a:r>
              <a:endParaRPr b="1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-linkedin.png" id="101" name="Google Shape;101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24262" y="845083"/>
              <a:ext cx="169371" cy="1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" name="Google Shape;102;p1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103" name="Google Shape;103;p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104" name="Google Shape;104;p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105" name="Google Shape;105;p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" name="Google Shape;106;p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3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14" name="Google Shape;114;p3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3"/>
          <p:cNvGrpSpPr/>
          <p:nvPr/>
        </p:nvGrpSpPr>
        <p:grpSpPr>
          <a:xfrm>
            <a:off x="-10895" y="-53417"/>
            <a:ext cx="12198786" cy="1265913"/>
            <a:chOff x="0" y="-27077"/>
            <a:chExt cx="12198786" cy="1265913"/>
          </a:xfrm>
        </p:grpSpPr>
        <p:sp>
          <p:nvSpPr>
            <p:cNvPr id="119" name="Google Shape;119;p3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oogle Shape;120;p3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121" name="Google Shape;121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122" name="Google Shape;122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123" name="Google Shape;123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" name="Google Shape;124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3"/>
            <p:cNvSpPr txBox="1"/>
            <p:nvPr/>
          </p:nvSpPr>
          <p:spPr>
            <a:xfrm>
              <a:off x="159536" y="592505"/>
              <a:ext cx="32140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600">
                  <a:solidFill>
                    <a:schemeClr val="lt1"/>
                  </a:solidFill>
                  <a:latin typeface="Bad Script"/>
                  <a:ea typeface="Bad Script"/>
                  <a:cs typeface="Bad Script"/>
                  <a:sym typeface="Bad Script"/>
                </a:rPr>
                <a:t>About Lady Catherine </a:t>
              </a:r>
              <a:endParaRPr sz="3600">
                <a:solidFill>
                  <a:srgbClr val="F2F2F2"/>
                </a:solidFill>
                <a:latin typeface="Bad Script"/>
                <a:ea typeface="Bad Script"/>
                <a:cs typeface="Bad Script"/>
                <a:sym typeface="Bad Script"/>
              </a:endParaRPr>
            </a:p>
          </p:txBody>
        </p:sp>
      </p:grpSp>
      <p:sp>
        <p:nvSpPr>
          <p:cNvPr id="126" name="Google Shape;126;p3"/>
          <p:cNvSpPr/>
          <p:nvPr/>
        </p:nvSpPr>
        <p:spPr>
          <a:xfrm>
            <a:off x="-22199" y="1098754"/>
            <a:ext cx="12221393" cy="53785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1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925" y="2492250"/>
            <a:ext cx="1165815" cy="11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1860" y="1379779"/>
            <a:ext cx="1210562" cy="9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540908" y="631271"/>
            <a:ext cx="10164724" cy="464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71994" y="2348862"/>
            <a:ext cx="1006534" cy="121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18925" y="4407575"/>
            <a:ext cx="1426765" cy="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>
            <a:off x="6341049" y="4697026"/>
            <a:ext cx="1684475" cy="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484599" y="1212504"/>
            <a:ext cx="2570575" cy="27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35025" y="2270278"/>
            <a:ext cx="1006550" cy="137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08114" y="2328490"/>
            <a:ext cx="1210575" cy="131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31825" y="2419960"/>
            <a:ext cx="930475" cy="11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589013" y="4492377"/>
            <a:ext cx="1006550" cy="150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159075" y="4734424"/>
            <a:ext cx="1006550" cy="126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5702c95bc_0_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15702c95bc_0_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215702c95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6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54" name="Google Shape;154;p6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56" name="Google Shape;156;p6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6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159" name="Google Shape;159;p6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" name="Google Shape;160;p6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161" name="Google Shape;161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162" name="Google Shape;162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163" name="Google Shape;163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4" name="Google Shape;164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" name="Google Shape;16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20715" y="1163868"/>
            <a:ext cx="1807361" cy="522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5866" y="3210552"/>
            <a:ext cx="1348252" cy="13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66559" y="2032018"/>
            <a:ext cx="1329032" cy="117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05866" y="4461389"/>
            <a:ext cx="1346492" cy="121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2074019" y="1175181"/>
            <a:ext cx="10515600" cy="17887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52499" lnSpcReduction="200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-FR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TOEIC SCORES</a:t>
            </a:r>
            <a:r>
              <a:rPr b="1" lang="fr-FR" sz="6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br>
              <a:rPr b="1" lang="fr-FR" sz="6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fr-FR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CEFR</a:t>
            </a:r>
            <a:r>
              <a:rPr b="1"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(Common European Framework of Reference Languages)		</a:t>
            </a:r>
            <a:b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fr-F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Your objective </a:t>
            </a:r>
            <a:b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-F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Fill up the stars ! &amp; place you cv top of the list!</a:t>
            </a:r>
            <a:br>
              <a:rPr lang="fr-F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									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52358" y="2785602"/>
            <a:ext cx="8947134" cy="374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03704" y="3952747"/>
            <a:ext cx="706500" cy="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36325" y="3952750"/>
            <a:ext cx="617523" cy="6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7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180" name="Google Shape;180;p7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7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185" name="Google Shape;185;p7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186;p7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187" name="Google Shape;187;p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188" name="Google Shape;188;p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189" name="Google Shape;189;p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0" name="Google Shape;190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7"/>
            <p:cNvSpPr txBox="1"/>
            <p:nvPr/>
          </p:nvSpPr>
          <p:spPr>
            <a:xfrm>
              <a:off x="0" y="686815"/>
              <a:ext cx="23407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7"/>
          <p:cNvSpPr txBox="1"/>
          <p:nvPr/>
        </p:nvSpPr>
        <p:spPr>
          <a:xfrm>
            <a:off x="347599" y="660200"/>
            <a:ext cx="11546100" cy="10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-"/>
            </a:pPr>
            <a:r>
              <a:rPr lang="fr-FR" sz="3600" u="sng">
                <a:solidFill>
                  <a:schemeClr val="dk1"/>
                </a:solidFill>
              </a:rPr>
              <a:t>Review</a:t>
            </a:r>
            <a:r>
              <a:rPr lang="fr-FR" sz="3600">
                <a:solidFill>
                  <a:schemeClr val="dk1"/>
                </a:solidFill>
              </a:rPr>
              <a:t>: </a:t>
            </a: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Alphabet, Numbers, Symbols, tenses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fr-FR" sz="3600">
                <a:solidFill>
                  <a:schemeClr val="dk1"/>
                </a:solidFill>
              </a:rPr>
              <a:t>Talk about you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fr-FR" sz="3600">
                <a:solidFill>
                  <a:schemeClr val="dk1"/>
                </a:solidFill>
              </a:rPr>
              <a:t>Ask &amp; talk about requirement specifications 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lang="fr-FR" sz="3600">
                <a:solidFill>
                  <a:schemeClr val="dk1"/>
                </a:solidFill>
              </a:rPr>
              <a:t> (an abstract) </a:t>
            </a: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Talk about </a:t>
            </a:r>
            <a:r>
              <a:rPr lang="fr-FR" sz="3600">
                <a:solidFill>
                  <a:schemeClr val="dk1"/>
                </a:solidFill>
              </a:rPr>
              <a:t>a </a:t>
            </a: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orally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fr-FR" sz="3600">
                <a:solidFill>
                  <a:schemeClr val="dk1"/>
                </a:solidFill>
              </a:rPr>
              <a:t>Give a demo of a website &amp; its features</a:t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-"/>
            </a:pP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a professional email 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-"/>
            </a:pP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Languages Vocabulary comprehension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3879974" y="660200"/>
            <a:ext cx="434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Content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201" name="Google Shape;201;p8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203" name="Google Shape;203;p8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8"/>
          <p:cNvGrpSpPr/>
          <p:nvPr/>
        </p:nvGrpSpPr>
        <p:grpSpPr>
          <a:xfrm>
            <a:off x="0" y="-56689"/>
            <a:ext cx="12198786" cy="1184348"/>
            <a:chOff x="0" y="-27077"/>
            <a:chExt cx="12198786" cy="1184348"/>
          </a:xfrm>
        </p:grpSpPr>
        <p:sp>
          <p:nvSpPr>
            <p:cNvPr id="206" name="Google Shape;206;p8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" name="Google Shape;207;p8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08" name="Google Shape;208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09" name="Google Shape;209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10" name="Google Shape;210;p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1" name="Google Shape;211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8"/>
            <p:cNvSpPr txBox="1"/>
            <p:nvPr/>
          </p:nvSpPr>
          <p:spPr>
            <a:xfrm>
              <a:off x="0" y="686815"/>
              <a:ext cx="234074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8"/>
          <p:cNvSpPr txBox="1"/>
          <p:nvPr/>
        </p:nvSpPr>
        <p:spPr>
          <a:xfrm>
            <a:off x="1387736" y="1170794"/>
            <a:ext cx="111258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1 Written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0000"/>
                </a:solidFill>
                <a:latin typeface="Bell MT"/>
                <a:ea typeface="Bell MT"/>
                <a:cs typeface="Bell MT"/>
                <a:sym typeface="Bell MT"/>
              </a:rPr>
              <a:t>A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Write an abstract (summary) of your project: 250 words minimum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0000"/>
                </a:solidFill>
                <a:latin typeface="Bell MT"/>
                <a:ea typeface="Bell MT"/>
                <a:cs typeface="Bell MT"/>
                <a:sym typeface="Bell MT"/>
              </a:rPr>
              <a:t>B</a:t>
            </a:r>
            <a:r>
              <a:rPr b="1"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b="1"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Read a document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in English:</a:t>
            </a:r>
            <a:endParaRPr sz="20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1/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answer </a:t>
            </a:r>
            <a:r>
              <a:rPr b="1" lang="fr-FR" sz="20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 </a:t>
            </a:r>
            <a:r>
              <a:rPr lang="fr-FR" sz="20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MCQ </a:t>
            </a:r>
            <a:r>
              <a:rPr b="1" lang="fr-FR" sz="20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questions</a:t>
            </a:r>
            <a:r>
              <a:rPr b="1"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in English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Bell MT"/>
                <a:ea typeface="Bell MT"/>
                <a:cs typeface="Bell MT"/>
                <a:sym typeface="Bell MT"/>
              </a:rPr>
              <a:t>2/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answer </a:t>
            </a:r>
            <a:r>
              <a:rPr b="1" lang="fr-FR" sz="20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 open questions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 in English one including </a:t>
            </a:r>
            <a:r>
              <a:rPr b="1"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750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characters maximum  (spaces not included) and a second one including </a:t>
            </a:r>
            <a:r>
              <a:rPr b="1"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550 </a:t>
            </a: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characters maximum  (spaces not included)</a:t>
            </a:r>
            <a:endParaRPr sz="20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 Oral 3 to 5 mn</a:t>
            </a:r>
            <a:endParaRPr sz="2800" u="sng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Using powerpoint,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About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About your project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About your company / internship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4425568" y="678406"/>
            <a:ext cx="33476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Exams requirements</a:t>
            </a:r>
            <a:endParaRPr b="1"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9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222" name="Google Shape;222;p9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224" name="Google Shape;224;p9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9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227" name="Google Shape;227;p9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9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29" name="Google Shape;229;p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30" name="Google Shape;230;p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31" name="Google Shape;231;p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2" name="Google Shape;232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9"/>
          <p:cNvSpPr txBox="1"/>
          <p:nvPr/>
        </p:nvSpPr>
        <p:spPr>
          <a:xfrm>
            <a:off x="185648" y="1257991"/>
            <a:ext cx="106776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www.wordreference.com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www.deepl.com/translator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https://agendaweb.org/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https://www.businessenglishsite.com/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www.breakingnewsenglish.com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https://www.ispeakspokespoken.com/cours-anglais/#Cours-danglais-pour-avances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https://global-exam.com/blog/fr/general-english-combien-de-temps-pour-apprendre-langlais/</a:t>
            </a: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https://www.naturalreaders.com/online/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https://texttospeech.io/</a:t>
            </a: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www.proprofs.com/quiz-school/topic/computer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3758664" y="672316"/>
            <a:ext cx="5181600" cy="48176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Useful websites to browse</a:t>
            </a:r>
            <a:endParaRPr b="1" sz="3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2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0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242" name="Google Shape;242;p10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244" name="Google Shape;244;p10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0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247" name="Google Shape;247;p10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8" name="Google Shape;248;p10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49" name="Google Shape;249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50" name="Google Shape;250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51" name="Google Shape;251;p1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2" name="Google Shape;252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10"/>
          <p:cNvSpPr txBox="1"/>
          <p:nvPr/>
        </p:nvSpPr>
        <p:spPr>
          <a:xfrm>
            <a:off x="172580" y="1710022"/>
            <a:ext cx="106776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759712" y="1306473"/>
            <a:ext cx="5181600" cy="851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Useful websites to browse</a:t>
            </a:r>
            <a:endParaRPr b="1" sz="3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65317" y="2037089"/>
            <a:ext cx="1181015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 pour retenir le vocabulaire: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https://www.youtube.com/watch?v=Asmt1ws1ogw&amp;list=PLpXDfP--B5esxM6zbiNUj_Tws-uGbEVPb&amp;index=2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professionnel en anglais - partie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https://www.youtube.com/watch?v=xn1st-yv2kI&amp;list=PLpXDfP--B5esxM6zbiNUj_Tws-uGbEVPb&amp;index=14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professionnel en anglais - partie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https://www.youtube.com/watch?v=t5I_c5w9rUM&amp;list=PLpXDfP--B5esxM6zbiNUj_Tws-uGbEVPb&amp;index=15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Vocabulaire de l'informatique en anglais - partie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https://www.youtube.com/watch?v=-ReQcfZgm9w&amp;list=PLpXDfP--B5esxM6zbiNUj_Tws-uGbEVPb&amp;index=28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Vocabulaire de l'informatique en anglais - partie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https://www.youtube.com/watch?v=z3nrxcffbfI&amp;list=PLpXDfP--B5esxM6zbiNUj_Tws-uGbEVPb&amp;index=29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Vocabulaire niveau intermédiaire et avancé: mots et expressions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https://www.youtube.com/playlist?list=PLpXDfP--B5esxM6zbiNUj_Tws-uGbEVPb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Grammaire anglaise niveau intermédiaire et avancé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https://www.youtube.com/playlist?list=PLpXDfP--B5evNTAKT6qxxELb3QSP2Nz_d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Dictées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https://www.youtube.com/watch?v=AQ6yEINNZMs&amp;list=PLpXDfP--B5esLa0TC2b5e00HFX9-8zyVc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/>
          <p:nvPr/>
        </p:nvSpPr>
        <p:spPr>
          <a:xfrm>
            <a:off x="0" y="6511996"/>
            <a:ext cx="12198785" cy="360143"/>
          </a:xfrm>
          <a:prstGeom prst="rect">
            <a:avLst/>
          </a:prstGeom>
          <a:solidFill>
            <a:srgbClr val="D0CEC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11"/>
          <p:cNvGrpSpPr/>
          <p:nvPr/>
        </p:nvGrpSpPr>
        <p:grpSpPr>
          <a:xfrm>
            <a:off x="7331819" y="6511997"/>
            <a:ext cx="4794864" cy="344314"/>
            <a:chOff x="7331819" y="6511997"/>
            <a:chExt cx="4794864" cy="344314"/>
          </a:xfrm>
        </p:grpSpPr>
        <p:pic>
          <p:nvPicPr>
            <p:cNvPr id="263" name="Google Shape;263;p11"/>
            <p:cNvPicPr preferRelativeResize="0"/>
            <p:nvPr/>
          </p:nvPicPr>
          <p:blipFill rotWithShape="1">
            <a:blip r:embed="rId3">
              <a:alphaModFix/>
            </a:blip>
            <a:srcRect b="0" l="0" r="0" t="67005"/>
            <a:stretch/>
          </p:blipFill>
          <p:spPr>
            <a:xfrm>
              <a:off x="8695372" y="6511997"/>
              <a:ext cx="3431311" cy="34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1819" y="6561405"/>
              <a:ext cx="1180585" cy="267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-ERN-GEN2017-1.png" id="265" name="Google Shape;265;p11"/>
          <p:cNvPicPr preferRelativeResize="0"/>
          <p:nvPr/>
        </p:nvPicPr>
        <p:blipFill rotWithShape="1">
          <a:blip r:embed="rId5">
            <a:alphaModFix/>
          </a:blip>
          <a:srcRect b="0" l="23717" r="19245" t="0"/>
          <a:stretch/>
        </p:blipFill>
        <p:spPr>
          <a:xfrm>
            <a:off x="65317" y="6529945"/>
            <a:ext cx="817649" cy="3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6">
            <a:alphaModFix/>
          </a:blip>
          <a:srcRect b="27235" l="16801" r="16244" t="22888"/>
          <a:stretch/>
        </p:blipFill>
        <p:spPr>
          <a:xfrm>
            <a:off x="948283" y="6480855"/>
            <a:ext cx="818276" cy="4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1"/>
          <p:cNvGrpSpPr/>
          <p:nvPr/>
        </p:nvGrpSpPr>
        <p:grpSpPr>
          <a:xfrm>
            <a:off x="0" y="-27077"/>
            <a:ext cx="12198786" cy="1184348"/>
            <a:chOff x="0" y="-27077"/>
            <a:chExt cx="12198786" cy="1184348"/>
          </a:xfrm>
        </p:grpSpPr>
        <p:sp>
          <p:nvSpPr>
            <p:cNvPr id="268" name="Google Shape;268;p11"/>
            <p:cNvSpPr/>
            <p:nvPr/>
          </p:nvSpPr>
          <p:spPr>
            <a:xfrm>
              <a:off x="0" y="675503"/>
              <a:ext cx="12198786" cy="478582"/>
            </a:xfrm>
            <a:prstGeom prst="rect">
              <a:avLst/>
            </a:prstGeom>
            <a:solidFill>
              <a:srgbClr val="C80305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269;p11"/>
            <p:cNvGrpSpPr/>
            <p:nvPr/>
          </p:nvGrpSpPr>
          <p:grpSpPr>
            <a:xfrm>
              <a:off x="65317" y="-27077"/>
              <a:ext cx="12053972" cy="665861"/>
              <a:chOff x="65317" y="-27077"/>
              <a:chExt cx="12053972" cy="665861"/>
            </a:xfrm>
          </p:grpSpPr>
          <p:pic>
            <p:nvPicPr>
              <p:cNvPr descr="bien plus.jpg" id="270" name="Google Shape;270;p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18678" y="158457"/>
                <a:ext cx="1289328" cy="364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 ADRAR 300dpi.jpg" id="271" name="Google Shape;271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87028" y="43925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Une image contenant texte, signe&#10;&#10;Description générée automatiquement" id="272" name="Google Shape;272;p1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317" y="-27077"/>
                <a:ext cx="2275425" cy="66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3" name="Google Shape;273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0680" y="672316"/>
              <a:ext cx="484955" cy="4849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11"/>
          <p:cNvSpPr txBox="1"/>
          <p:nvPr/>
        </p:nvSpPr>
        <p:spPr>
          <a:xfrm>
            <a:off x="1550636" y="1596938"/>
            <a:ext cx="9446635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Let’s go for the placement Test!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2016-05-20T16:12:03Z</dcterms:created>
  <dc:creator>chretienne jerome</dc:creator>
</cp:coreProperties>
</file>